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9144000"/>
  <p:notesSz cx="6858000" cy="9144000"/>
  <p:embeddedFontLst>
    <p:embeddedFont>
      <p:font typeface="Archivo Narrow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DA3134-6BFA-4E4E-8570-095277C8BA44}">
  <a:tblStyle styleId="{73DA3134-6BFA-4E4E-8570-095277C8BA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ArchivoNarrow-bold.fntdata"/><Relationship Id="rId23" Type="http://schemas.openxmlformats.org/officeDocument/2006/relationships/font" Target="fonts/ArchivoNarrow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rchivoNarrow-boldItalic.fntdata"/><Relationship Id="rId25" Type="http://schemas.openxmlformats.org/officeDocument/2006/relationships/font" Target="fonts/ArchivoNarrow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6f8ff05b61_3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6f8ff05b6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6d91cb8568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16d91cb8568_1_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6d969237cb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6d969237c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6f8ff05b61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6f8ff05b6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6f8ff05b61_2_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6f8ff05b61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6f8ff05b61_2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6f8ff05b61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709cef2afc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709cef2af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709cef2af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g1709cef2afc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6d91cb856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g16d91cb8568_1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6d91cb856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g16d91cb8568_1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d91cb8568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16d91cb8568_1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6d91cb8568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7" name="Google Shape;147;g16d91cb8568_1_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6f8ff05b61_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6f8ff05b6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6d91cb8568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g16d91cb8568_1_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0" y="66675"/>
            <a:ext cx="9144000" cy="1420813"/>
          </a:xfrm>
          <a:prstGeom prst="flowChartDocument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 flipH="1">
            <a:off x="0" y="0"/>
            <a:ext cx="9144000" cy="1420813"/>
          </a:xfrm>
          <a:prstGeom prst="flowChartDocumen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1238" y="342900"/>
            <a:ext cx="2463800" cy="77946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-11113" y="5919788"/>
            <a:ext cx="9155113" cy="938212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0" y="5919788"/>
            <a:ext cx="3571875" cy="9382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MISSION</a:t>
            </a:r>
            <a:endParaRPr b="1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 is a nurturing ground for an individual’s holistic development to make effective contribution to the society in a dynamic environment</a:t>
            </a:r>
            <a:endParaRPr b="0" i="0" sz="11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3708400" y="5919788"/>
            <a:ext cx="20320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VISION</a:t>
            </a:r>
            <a:endParaRPr b="1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1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6067425" y="5919788"/>
            <a:ext cx="2984500" cy="9382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CORE  VALUES</a:t>
            </a:r>
            <a:endParaRPr b="1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Faith in God |  Moral Uprightness</a:t>
            </a:r>
            <a:br>
              <a:rPr b="0" i="0" lang="en-US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Love of Fellow Beings   </a:t>
            </a:r>
            <a:br>
              <a:rPr b="0" i="0" lang="en-US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Social Responsibility | Pursuit of Excellence</a:t>
            </a:r>
            <a:endParaRPr b="0" i="0" sz="11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311700" y="1886797"/>
            <a:ext cx="8520600" cy="18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1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11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1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" name="Google Shape;23;p3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" name="Google Shape;26;p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4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4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5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2" name="Google Shape;42;p5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5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5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5" name="Google Shape;45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6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0" name="Google Shape;50;p6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6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6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3" name="Google Shape;53;p6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" name="Google Shape;54;p6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" name="Google Shape;55;p6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7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" name="Google Shape;59;p7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7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3" name="Google Shape;63;p7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8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8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8" name="Google Shape;68;p8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8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8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1" name="Google Shape;71;p8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" name="Google Shape;72;p8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" name="Google Shape;73;p8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4" name="Google Shape;74;p8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9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9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9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9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1" name="Google Shape;81;p9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/>
          <p:nvPr/>
        </p:nvSpPr>
        <p:spPr>
          <a:xfrm>
            <a:off x="-11113" y="6348413"/>
            <a:ext cx="9155113" cy="509587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0"/>
          <p:cNvSpPr txBox="1"/>
          <p:nvPr/>
        </p:nvSpPr>
        <p:spPr>
          <a:xfrm>
            <a:off x="3343275" y="6430963"/>
            <a:ext cx="2457450" cy="290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6" name="Google Shape;86;p10"/>
          <p:cNvSpPr/>
          <p:nvPr/>
        </p:nvSpPr>
        <p:spPr>
          <a:xfrm rot="10800000">
            <a:off x="6945313" y="0"/>
            <a:ext cx="2208212" cy="614363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0"/>
          <p:cNvSpPr/>
          <p:nvPr/>
        </p:nvSpPr>
        <p:spPr>
          <a:xfrm rot="10800000">
            <a:off x="-1588" y="0"/>
            <a:ext cx="9155113" cy="365125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0"/>
          <p:cNvSpPr txBox="1"/>
          <p:nvPr/>
        </p:nvSpPr>
        <p:spPr>
          <a:xfrm>
            <a:off x="6945313" y="247650"/>
            <a:ext cx="2208212" cy="23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US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US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9" name="Google Shape;89;p10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90" name="Google Shape;90;p10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42900" lvl="1" marL="914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1" name="Google Shape;91;p10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150" y="593725"/>
            <a:ext cx="8521700" cy="763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150" y="1536700"/>
            <a:ext cx="8521700" cy="45545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ieeexplore.ieee.org/abstract/document/4376991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/>
          <p:nvPr>
            <p:ph type="ctrTitle"/>
          </p:nvPr>
        </p:nvSpPr>
        <p:spPr>
          <a:xfrm>
            <a:off x="107150" y="474575"/>
            <a:ext cx="8990100" cy="16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-US" sz="2800">
                <a:solidFill>
                  <a:schemeClr val="dk1"/>
                </a:solidFill>
              </a:rPr>
              <a:t> </a:t>
            </a:r>
            <a:r>
              <a:rPr b="1" lang="en-US" sz="2400"/>
              <a:t>Medical Prescription Generator using Artificial Intelligence</a:t>
            </a:r>
            <a:endParaRPr b="1" sz="2400"/>
          </a:p>
        </p:txBody>
      </p:sp>
      <p:sp>
        <p:nvSpPr>
          <p:cNvPr id="104" name="Google Shape;104;p12"/>
          <p:cNvSpPr txBox="1"/>
          <p:nvPr>
            <p:ph idx="1" type="subTitle"/>
          </p:nvPr>
        </p:nvSpPr>
        <p:spPr>
          <a:xfrm>
            <a:off x="311150" y="2132075"/>
            <a:ext cx="85821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t/>
            </a:r>
            <a:endParaRPr b="1" i="1" sz="1600"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t/>
            </a:r>
            <a:endParaRPr b="1" i="1" sz="1600"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b="1" i="1" lang="en-US" sz="1600"/>
              <a:t> Project Proposal Presentation </a:t>
            </a:r>
            <a:endParaRPr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i="1" lang="en-US" sz="1200"/>
              <a:t>by</a:t>
            </a:r>
            <a:endParaRPr sz="1200"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b="1" lang="en-US" sz="1800"/>
              <a:t>   Ayushree Chakrabartty</a:t>
            </a:r>
            <a:r>
              <a:rPr b="1" lang="en-US" sz="1800"/>
              <a:t>(2147141)</a:t>
            </a:r>
            <a:endParaRPr b="1" sz="1800"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b="1" lang="en-US" sz="1800"/>
              <a:t>Divya V. Prasad(2147145)</a:t>
            </a:r>
            <a:endParaRPr b="1" sz="1800"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b="1" lang="en-US" sz="1800"/>
              <a:t>Priyanka Yadav (2147150)</a:t>
            </a:r>
            <a:endParaRPr b="1" sz="1800"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t/>
            </a:r>
            <a:endParaRPr b="1" sz="1800"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lang="en-US" sz="1800"/>
              <a:t>Project  Guide </a:t>
            </a:r>
            <a:endParaRPr sz="1800"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rPr b="1" lang="en-US" sz="1800"/>
              <a:t>Dr. V </a:t>
            </a:r>
            <a:r>
              <a:rPr b="1" lang="en-US" sz="1800"/>
              <a:t>THIRUNAVUKKARASU</a:t>
            </a:r>
            <a:endParaRPr b="1" sz="1800"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t/>
            </a:r>
            <a:endParaRPr b="1"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Narrow"/>
              <a:buNone/>
            </a:pPr>
            <a:r>
              <a:rPr lang="en-US" sz="1800">
                <a:solidFill>
                  <a:schemeClr val="dk1"/>
                </a:solidFill>
              </a:rPr>
              <a:t>Department of Computer Science</a:t>
            </a:r>
            <a:endParaRPr/>
          </a:p>
          <a:p>
            <a:pPr indent="-368300" lvl="0" marL="4572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</a:pPr>
            <a:r>
              <a:rPr lang="en-US" sz="1800">
                <a:solidFill>
                  <a:schemeClr val="dk1"/>
                </a:solidFill>
              </a:rPr>
              <a:t>CHRIST(Deemed to be University), Bengaluru-29</a:t>
            </a:r>
            <a:endParaRPr/>
          </a:p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t/>
            </a:r>
            <a:endParaRPr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</a:pPr>
            <a:r>
              <a:t/>
            </a:r>
            <a:endParaRPr>
              <a:latin typeface="Archivo Narrow"/>
              <a:ea typeface="Archivo Narrow"/>
              <a:cs typeface="Archivo Narrow"/>
              <a:sym typeface="Archivo Narro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type="title"/>
          </p:nvPr>
        </p:nvSpPr>
        <p:spPr>
          <a:xfrm>
            <a:off x="311700" y="231242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7. </a:t>
            </a:r>
            <a:r>
              <a:rPr b="1" lang="en-US" sz="2800"/>
              <a:t>Block Diagram</a:t>
            </a:r>
            <a:endParaRPr b="1" sz="2800"/>
          </a:p>
        </p:txBody>
      </p:sp>
      <p:sp>
        <p:nvSpPr>
          <p:cNvPr id="171" name="Google Shape;171;p21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2" name="Google Shape;17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8275" y="800100"/>
            <a:ext cx="4464450" cy="54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title"/>
          </p:nvPr>
        </p:nvSpPr>
        <p:spPr>
          <a:xfrm>
            <a:off x="311150" y="593725"/>
            <a:ext cx="8521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800"/>
              <a:t>8</a:t>
            </a:r>
            <a:r>
              <a:rPr b="1" lang="en-US" sz="2800"/>
              <a:t>.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US" sz="2800"/>
              <a:t>Software and Hardware Requirements</a:t>
            </a:r>
            <a:endParaRPr b="1" sz="2800"/>
          </a:p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4760600" y="1575350"/>
            <a:ext cx="4261200" cy="24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000" u="sng">
                <a:solidFill>
                  <a:schemeClr val="dk1"/>
                </a:solidFill>
              </a:rPr>
              <a:t>Hardware Requirements :</a:t>
            </a:r>
            <a:endParaRPr b="1" sz="2000" u="sng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 Processor: Intel Core i5 8th Gen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RAM: 16 GB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Hard Disk: 1 TB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79" name="Google Shape;179;p22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562275" y="1575350"/>
            <a:ext cx="3707400" cy="43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000" u="sng">
                <a:solidFill>
                  <a:schemeClr val="dk1"/>
                </a:solidFill>
              </a:rPr>
              <a:t>Software</a:t>
            </a:r>
            <a:r>
              <a:rPr b="1" lang="en-US" sz="2000" u="sng">
                <a:solidFill>
                  <a:schemeClr val="dk1"/>
                </a:solidFill>
              </a:rPr>
              <a:t> Requirements :</a:t>
            </a:r>
            <a:endParaRPr b="1" sz="2000" u="sng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Operating System -  Certified Distribution of WINDOWS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Visual Studio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Web Browser - Google Chrome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Database(Backend)  - SQL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Python 3.6 - nltk, pytorch, scispacy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9. </a:t>
            </a:r>
            <a:r>
              <a:rPr b="1" lang="en-US" sz="2800"/>
              <a:t>Benefits of the Proposed System</a:t>
            </a:r>
            <a:endParaRPr b="1" sz="2800"/>
          </a:p>
        </p:txBody>
      </p:sp>
      <p:sp>
        <p:nvSpPr>
          <p:cNvPr id="186" name="Google Shape;186;p23"/>
          <p:cNvSpPr txBox="1"/>
          <p:nvPr>
            <p:ph idx="1" type="body"/>
          </p:nvPr>
        </p:nvSpPr>
        <p:spPr>
          <a:xfrm>
            <a:off x="311700" y="1356871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It will give  good readability to pharmacists  as well as people with no medical background in cases of emergency.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The efficiency of the doctor is improved as there is shift of burden regarding the unreadability .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The system would also recommend alternative medicines in case of unavailability of a particular medicine.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This will reduce the manual work and all the medical history and prescription will be saved in digitialized format.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</a:t>
            </a:r>
            <a:endParaRPr sz="2000"/>
          </a:p>
        </p:txBody>
      </p:sp>
      <p:sp>
        <p:nvSpPr>
          <p:cNvPr id="187" name="Google Shape;187;p23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10</a:t>
            </a:r>
            <a:r>
              <a:rPr b="1" lang="en-US" sz="2800">
                <a:solidFill>
                  <a:schemeClr val="dk1"/>
                </a:solidFill>
              </a:rPr>
              <a:t>. Plan of Work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193" name="Google Shape;193;p24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94" name="Google Shape;194;p24"/>
          <p:cNvGraphicFramePr/>
          <p:nvPr/>
        </p:nvGraphicFramePr>
        <p:xfrm>
          <a:off x="580763" y="1647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{73DA3134-6BFA-4E4E-8570-095277C8BA44}</a:tableStyleId>
              </a:tblPr>
              <a:tblGrid>
                <a:gridCol w="1438250"/>
                <a:gridCol w="935575"/>
                <a:gridCol w="1047250"/>
                <a:gridCol w="1140350"/>
                <a:gridCol w="1140350"/>
                <a:gridCol w="1140350"/>
                <a:gridCol w="1140350"/>
              </a:tblGrid>
              <a:tr h="63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Week →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2 - 3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4 - 5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6 - 8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9 - 10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11 - 12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Planning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Defining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Designing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Building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Testing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0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Deployment</a:t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4292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11.</a:t>
            </a:r>
            <a:r>
              <a:rPr b="1" lang="en-US" sz="2800">
                <a:solidFill>
                  <a:schemeClr val="dk1"/>
                </a:solidFill>
              </a:rPr>
              <a:t> Future Enhancement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200" name="Google Shape;200;p25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5"/>
          <p:cNvSpPr txBox="1"/>
          <p:nvPr/>
        </p:nvSpPr>
        <p:spPr>
          <a:xfrm>
            <a:off x="502525" y="1469100"/>
            <a:ext cx="797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5"/>
          <p:cNvSpPr txBox="1"/>
          <p:nvPr>
            <p:ph idx="1" type="body"/>
          </p:nvPr>
        </p:nvSpPr>
        <p:spPr>
          <a:xfrm>
            <a:off x="502525" y="1363800"/>
            <a:ext cx="7609200" cy="41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implementation of medicine recommendation system 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multilinguistic architecture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model will suggest alternative medicine of same composition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specific to the subject or disease.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</a:rPr>
              <a:t>Benefits :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reduce expense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will not have to wander in search of medicine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12</a:t>
            </a:r>
            <a:r>
              <a:rPr b="1" lang="en-US" sz="2800">
                <a:solidFill>
                  <a:schemeClr val="dk1"/>
                </a:solidFill>
              </a:rPr>
              <a:t>. References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208" name="Google Shape;208;p26"/>
          <p:cNvSpPr txBox="1"/>
          <p:nvPr>
            <p:ph idx="12" type="sldNum"/>
          </p:nvPr>
        </p:nvSpPr>
        <p:spPr>
          <a:xfrm>
            <a:off x="8472488" y="6313756"/>
            <a:ext cx="5493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9" name="Google Shape;209;p26"/>
          <p:cNvSpPr txBox="1"/>
          <p:nvPr/>
        </p:nvSpPr>
        <p:spPr>
          <a:xfrm>
            <a:off x="502525" y="1469100"/>
            <a:ext cx="797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0" name="Google Shape;210;p26"/>
          <p:cNvSpPr txBox="1"/>
          <p:nvPr>
            <p:ph idx="1" type="body"/>
          </p:nvPr>
        </p:nvSpPr>
        <p:spPr>
          <a:xfrm>
            <a:off x="212750" y="1363800"/>
            <a:ext cx="8712600" cy="46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Handwritten Optical Character Recognition (OCR): A</a:t>
            </a:r>
            <a:r>
              <a:rPr lang="en-US" sz="2200">
                <a:solidFill>
                  <a:schemeClr val="dk1"/>
                </a:solidFill>
              </a:rPr>
              <a:t> </a:t>
            </a:r>
            <a:r>
              <a:rPr lang="en-US" sz="2200">
                <a:solidFill>
                  <a:schemeClr val="dk1"/>
                </a:solidFill>
              </a:rPr>
              <a:t>Comprehensive Systematic Literature Review (SLR) by Jamshed Memon et. al.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An Overview of the Tesseract OCR Engine </a:t>
            </a:r>
            <a:endParaRPr sz="22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u="sng">
                <a:solidFill>
                  <a:schemeClr val="hlink"/>
                </a:solidFill>
                <a:hlinkClick r:id="rId3"/>
              </a:rPr>
              <a:t>https://ieeexplore.ieee.org/abstract/document/4376991</a:t>
            </a:r>
            <a:endParaRPr sz="22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Digitization of Data from Invoice using OCR by Venkata Naga Sai Rakesh Kamisetty et. al. , 2022, 6th International Conference on Computing Methodologies and Communication (ICCMC)</a:t>
            </a:r>
            <a:endParaRPr sz="22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An AI-Based Exercise Prescription Recommendation System by Hung-Kai Chen et. al, 2021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>
            <p:ph idx="12" type="sldNum"/>
          </p:nvPr>
        </p:nvSpPr>
        <p:spPr>
          <a:xfrm>
            <a:off x="8472488" y="6313756"/>
            <a:ext cx="5493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6" name="Google Shape;216;p27"/>
          <p:cNvSpPr txBox="1"/>
          <p:nvPr/>
        </p:nvSpPr>
        <p:spPr>
          <a:xfrm>
            <a:off x="502525" y="1469100"/>
            <a:ext cx="797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7" name="Google Shape;217;p27"/>
          <p:cNvPicPr preferRelativeResize="0"/>
          <p:nvPr/>
        </p:nvPicPr>
        <p:blipFill rotWithShape="1">
          <a:blip r:embed="rId3">
            <a:alphaModFix/>
          </a:blip>
          <a:srcRect b="6358" l="0" r="0" t="0"/>
          <a:stretch/>
        </p:blipFill>
        <p:spPr>
          <a:xfrm>
            <a:off x="1802288" y="914537"/>
            <a:ext cx="5370575" cy="50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"/>
          <p:cNvSpPr txBox="1"/>
          <p:nvPr>
            <p:ph type="title"/>
          </p:nvPr>
        </p:nvSpPr>
        <p:spPr>
          <a:xfrm>
            <a:off x="311150" y="593725"/>
            <a:ext cx="8521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800"/>
              <a:t>AGENDA</a:t>
            </a:r>
            <a:endParaRPr b="1" sz="2800"/>
          </a:p>
        </p:txBody>
      </p:sp>
      <p:sp>
        <p:nvSpPr>
          <p:cNvPr id="110" name="Google Shape;110;p13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13"/>
          <p:cNvSpPr txBox="1"/>
          <p:nvPr>
            <p:ph idx="4294967295" type="subTitle"/>
          </p:nvPr>
        </p:nvSpPr>
        <p:spPr>
          <a:xfrm>
            <a:off x="763825" y="1337401"/>
            <a:ext cx="5999700" cy="41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</a:pPr>
            <a:r>
              <a:t/>
            </a:r>
            <a:endParaRPr b="1" i="1" sz="16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-US" sz="2000"/>
              <a:t>Introduction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Existing System</a:t>
            </a:r>
            <a:endParaRPr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Limitations of Existing System</a:t>
            </a:r>
            <a:endParaRPr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Proposed System</a:t>
            </a:r>
            <a:endParaRPr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Functional Description</a:t>
            </a:r>
            <a:endParaRPr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Solution Architecture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Block Diagram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Software &amp; Hardware Requirements</a:t>
            </a:r>
            <a:endParaRPr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Benefits of Proposed System</a:t>
            </a:r>
            <a:endParaRPr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Plan of Work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Future Enhancements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References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type="title"/>
          </p:nvPr>
        </p:nvSpPr>
        <p:spPr>
          <a:xfrm>
            <a:off x="311150" y="593725"/>
            <a:ext cx="8521700" cy="763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800"/>
              <a:t>1.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Introduction</a:t>
            </a:r>
            <a:endParaRPr b="1" sz="2800"/>
          </a:p>
        </p:txBody>
      </p:sp>
      <p:sp>
        <p:nvSpPr>
          <p:cNvPr id="117" name="Google Shape;117;p14"/>
          <p:cNvSpPr txBox="1"/>
          <p:nvPr>
            <p:ph idx="1" type="body"/>
          </p:nvPr>
        </p:nvSpPr>
        <p:spPr>
          <a:xfrm>
            <a:off x="967975" y="1357325"/>
            <a:ext cx="73779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Optical Character Recognition (OCR)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AI-backed tool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allows the software to interpret text on scanned images and extract their data.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18" name="Google Shape;118;p14"/>
          <p:cNvSpPr txBox="1"/>
          <p:nvPr>
            <p:ph idx="12" type="sldNum"/>
          </p:nvPr>
        </p:nvSpPr>
        <p:spPr>
          <a:xfrm>
            <a:off x="8472488" y="6218238"/>
            <a:ext cx="549275" cy="52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9" name="Google Shape;11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2250" y="3548850"/>
            <a:ext cx="3300250" cy="1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>
            <p:ph type="title"/>
          </p:nvPr>
        </p:nvSpPr>
        <p:spPr>
          <a:xfrm>
            <a:off x="311150" y="593725"/>
            <a:ext cx="8521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800"/>
              <a:t>2</a:t>
            </a:r>
            <a:r>
              <a:rPr b="1" lang="en-US" sz="2800"/>
              <a:t>.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/>
              <a:t>Existing System</a:t>
            </a:r>
            <a:endParaRPr b="1" sz="2800"/>
          </a:p>
        </p:txBody>
      </p:sp>
      <p:sp>
        <p:nvSpPr>
          <p:cNvPr id="125" name="Google Shape;125;p15"/>
          <p:cNvSpPr txBox="1"/>
          <p:nvPr>
            <p:ph idx="1" type="body"/>
          </p:nvPr>
        </p:nvSpPr>
        <p:spPr>
          <a:xfrm>
            <a:off x="605375" y="1897250"/>
            <a:ext cx="5709900" cy="28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Manually handling the medical prescription written by doctors.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NLP engines like MedLee, MetaMap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26" name="Google Shape;126;p15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7" name="Google Shape;127;p15"/>
          <p:cNvPicPr preferRelativeResize="0"/>
          <p:nvPr/>
        </p:nvPicPr>
        <p:blipFill rotWithShape="1">
          <a:blip r:embed="rId3">
            <a:alphaModFix/>
          </a:blip>
          <a:srcRect b="22752" l="0" r="20470" t="25406"/>
          <a:stretch/>
        </p:blipFill>
        <p:spPr>
          <a:xfrm>
            <a:off x="4959104" y="2686125"/>
            <a:ext cx="2328271" cy="227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 txBox="1"/>
          <p:nvPr>
            <p:ph type="title"/>
          </p:nvPr>
        </p:nvSpPr>
        <p:spPr>
          <a:xfrm>
            <a:off x="311150" y="593725"/>
            <a:ext cx="8521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800"/>
              <a:t>3</a:t>
            </a:r>
            <a:r>
              <a:rPr b="1" lang="en-US" sz="2800"/>
              <a:t>.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/>
              <a:t>Limitations to Existing System</a:t>
            </a:r>
            <a:endParaRPr b="1" sz="2800"/>
          </a:p>
        </p:txBody>
      </p:sp>
      <p:sp>
        <p:nvSpPr>
          <p:cNvPr id="133" name="Google Shape;133;p16"/>
          <p:cNvSpPr txBox="1"/>
          <p:nvPr>
            <p:ph idx="1" type="body"/>
          </p:nvPr>
        </p:nvSpPr>
        <p:spPr>
          <a:xfrm>
            <a:off x="1065800" y="1536700"/>
            <a:ext cx="7012500" cy="28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causes inconvenience to patients as well as doctors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takes time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unreadability of prescription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various human errors 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34" name="Google Shape;134;p16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4252" y="3428995"/>
            <a:ext cx="4062323" cy="249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/>
          <p:nvPr>
            <p:ph type="title"/>
          </p:nvPr>
        </p:nvSpPr>
        <p:spPr>
          <a:xfrm>
            <a:off x="311150" y="593725"/>
            <a:ext cx="8521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800"/>
              <a:t>4</a:t>
            </a:r>
            <a:r>
              <a:rPr b="1" lang="en-US" sz="2800"/>
              <a:t>.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/>
              <a:t>Proposed System</a:t>
            </a:r>
            <a:endParaRPr b="1" sz="2800"/>
          </a:p>
        </p:txBody>
      </p:sp>
      <p:sp>
        <p:nvSpPr>
          <p:cNvPr id="141" name="Google Shape;141;p17"/>
          <p:cNvSpPr txBox="1"/>
          <p:nvPr>
            <p:ph idx="1" type="body"/>
          </p:nvPr>
        </p:nvSpPr>
        <p:spPr>
          <a:xfrm>
            <a:off x="1065800" y="1826475"/>
            <a:ext cx="6372000" cy="24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automate the process, eliminates manual entry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ensures accuracy with voice based entry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all actions are logged into database for further analysis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efficiency, confidentiality in patient’s report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42" name="Google Shape;142;p17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3" name="Google Shape;14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0688" y="3748700"/>
            <a:ext cx="3882272" cy="23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7"/>
          <p:cNvSpPr txBox="1"/>
          <p:nvPr>
            <p:ph idx="1" type="body"/>
          </p:nvPr>
        </p:nvSpPr>
        <p:spPr>
          <a:xfrm>
            <a:off x="311150" y="4023750"/>
            <a:ext cx="4419000" cy="21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Char char="●"/>
            </a:pP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Conditional Random Fields with word embedding</a:t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000"/>
              <a:buChar char="●"/>
            </a:pP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relationship extraction</a:t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type="title"/>
          </p:nvPr>
        </p:nvSpPr>
        <p:spPr>
          <a:xfrm>
            <a:off x="311150" y="593725"/>
            <a:ext cx="8521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800"/>
              <a:t>5</a:t>
            </a:r>
            <a:r>
              <a:rPr b="1" lang="en-US" sz="2800"/>
              <a:t>.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/>
              <a:t>Functional Description</a:t>
            </a:r>
            <a:endParaRPr b="1" sz="2800"/>
          </a:p>
        </p:txBody>
      </p:sp>
      <p:sp>
        <p:nvSpPr>
          <p:cNvPr id="150" name="Google Shape;150;p18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18"/>
          <p:cNvSpPr txBox="1"/>
          <p:nvPr/>
        </p:nvSpPr>
        <p:spPr>
          <a:xfrm>
            <a:off x="158825" y="1093450"/>
            <a:ext cx="8985300" cy="52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Font typeface="Times New Roman"/>
              <a:buChar char="●"/>
            </a:pPr>
            <a:r>
              <a:rPr lang="en-US" sz="2200">
                <a:solidFill>
                  <a:srgbClr val="24292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Doctor should be able to  register/log in to </a:t>
            </a:r>
            <a:r>
              <a:rPr lang="en-US" sz="2200">
                <a:solidFill>
                  <a:srgbClr val="24292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en-US" sz="2200">
                <a:solidFill>
                  <a:srgbClr val="24292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system</a:t>
            </a:r>
            <a:endParaRPr sz="2200">
              <a:solidFill>
                <a:srgbClr val="24292F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Font typeface="Times New Roman"/>
              <a:buChar char="●"/>
            </a:pPr>
            <a:r>
              <a:rPr lang="en-US" sz="2200">
                <a:solidFill>
                  <a:srgbClr val="24292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 should be able to collect and store data entered by doctor</a:t>
            </a:r>
            <a:endParaRPr sz="2200">
              <a:solidFill>
                <a:srgbClr val="24292F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Font typeface="Times New Roman"/>
              <a:buChar char="●"/>
            </a:pPr>
            <a:r>
              <a:rPr lang="en-US" sz="2200">
                <a:solidFill>
                  <a:srgbClr val="24292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 </a:t>
            </a:r>
            <a:r>
              <a:rPr lang="en-US" sz="2200">
                <a:solidFill>
                  <a:srgbClr val="24292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should</a:t>
            </a:r>
            <a:r>
              <a:rPr lang="en-US" sz="2200">
                <a:solidFill>
                  <a:srgbClr val="24292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be able to perform authentication of doctors </a:t>
            </a:r>
            <a:endParaRPr sz="2200">
              <a:solidFill>
                <a:srgbClr val="24292F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Char char="●"/>
            </a:pPr>
            <a:r>
              <a:rPr lang="en-US" sz="2200">
                <a:solidFill>
                  <a:srgbClr val="24292F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Successful authentication allows doctor to record voice</a:t>
            </a:r>
            <a:endParaRPr sz="2200">
              <a:solidFill>
                <a:srgbClr val="24292F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Char char="●"/>
            </a:pPr>
            <a:r>
              <a:rPr lang="en-US" sz="2200">
                <a:solidFill>
                  <a:srgbClr val="24292F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 should be able to convert voice to text using Speech Recognition API </a:t>
            </a:r>
            <a:endParaRPr sz="2200">
              <a:solidFill>
                <a:srgbClr val="24292F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Char char="●"/>
            </a:pPr>
            <a:r>
              <a:rPr lang="en-US" sz="2200">
                <a:solidFill>
                  <a:srgbClr val="24292F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 should be able to send text to Named Entity Recognition Model</a:t>
            </a:r>
            <a:endParaRPr sz="2200">
              <a:solidFill>
                <a:srgbClr val="24292F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Char char="●"/>
            </a:pPr>
            <a:r>
              <a:rPr lang="en-US" sz="2200">
                <a:solidFill>
                  <a:srgbClr val="24292F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Preprocessing task like Tokenization , filtering , etc are done</a:t>
            </a:r>
            <a:endParaRPr sz="2200">
              <a:solidFill>
                <a:srgbClr val="24292F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>
            <p:ph idx="1" type="body"/>
          </p:nvPr>
        </p:nvSpPr>
        <p:spPr>
          <a:xfrm>
            <a:off x="266400" y="476400"/>
            <a:ext cx="8611200" cy="27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000"/>
              <a:buChar char="●"/>
            </a:pP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System </a:t>
            </a: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should be able to extract </a:t>
            </a: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needful information like drug name, dosage, symptoms, duration, etc is done</a:t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Char char="●"/>
            </a:pP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 The model output is then sent back to the application in JSON format. </a:t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Char char="●"/>
            </a:pP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A medical prescription is generated using the model output.</a:t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200"/>
              <a:buChar char="●"/>
            </a:pP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The prescription is re-verified by doctor and sent to patient via </a:t>
            </a: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email</a:t>
            </a:r>
            <a:r>
              <a:rPr lang="en-US" sz="2000">
                <a:solidFill>
                  <a:srgbClr val="24292F"/>
                </a:solidFill>
                <a:highlight>
                  <a:srgbClr val="FFFFFF"/>
                </a:highlight>
              </a:rPr>
              <a:t>.</a:t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8654850" y="6220500"/>
            <a:ext cx="391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520950" y="3350850"/>
            <a:ext cx="735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type="title"/>
          </p:nvPr>
        </p:nvSpPr>
        <p:spPr>
          <a:xfrm>
            <a:off x="311150" y="593725"/>
            <a:ext cx="8521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800"/>
              <a:t>6</a:t>
            </a:r>
            <a:r>
              <a:rPr b="1" lang="en-US" sz="2800"/>
              <a:t>.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/>
              <a:t>Solution Architecture</a:t>
            </a:r>
            <a:endParaRPr b="1" sz="2800"/>
          </a:p>
        </p:txBody>
      </p:sp>
      <p:sp>
        <p:nvSpPr>
          <p:cNvPr id="164" name="Google Shape;164;p20"/>
          <p:cNvSpPr txBox="1"/>
          <p:nvPr>
            <p:ph idx="12" type="sldNum"/>
          </p:nvPr>
        </p:nvSpPr>
        <p:spPr>
          <a:xfrm>
            <a:off x="8472488" y="6218238"/>
            <a:ext cx="5493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5" name="Google Shape;16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813" y="1357225"/>
            <a:ext cx="7406475" cy="46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